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9"/>
  </p:notesMasterIdLst>
  <p:handoutMasterIdLst>
    <p:handoutMasterId r:id="rId60"/>
  </p:handoutMasterIdLst>
  <p:sldIdLst>
    <p:sldId id="318" r:id="rId5"/>
    <p:sldId id="427" r:id="rId6"/>
    <p:sldId id="428" r:id="rId7"/>
    <p:sldId id="429" r:id="rId8"/>
    <p:sldId id="377" r:id="rId9"/>
    <p:sldId id="362" r:id="rId10"/>
    <p:sldId id="354" r:id="rId11"/>
    <p:sldId id="356" r:id="rId12"/>
    <p:sldId id="363" r:id="rId13"/>
    <p:sldId id="386" r:id="rId14"/>
    <p:sldId id="434" r:id="rId15"/>
    <p:sldId id="385" r:id="rId16"/>
    <p:sldId id="395" r:id="rId17"/>
    <p:sldId id="393" r:id="rId18"/>
    <p:sldId id="396" r:id="rId19"/>
    <p:sldId id="430" r:id="rId20"/>
    <p:sldId id="402" r:id="rId21"/>
    <p:sldId id="403" r:id="rId22"/>
    <p:sldId id="405" r:id="rId23"/>
    <p:sldId id="419" r:id="rId24"/>
    <p:sldId id="364" r:id="rId25"/>
    <p:sldId id="389" r:id="rId26"/>
    <p:sldId id="390" r:id="rId27"/>
    <p:sldId id="397" r:id="rId28"/>
    <p:sldId id="401" r:id="rId29"/>
    <p:sldId id="399" r:id="rId30"/>
    <p:sldId id="406" r:id="rId31"/>
    <p:sldId id="394" r:id="rId32"/>
    <p:sldId id="367" r:id="rId33"/>
    <p:sldId id="365" r:id="rId34"/>
    <p:sldId id="409" r:id="rId35"/>
    <p:sldId id="408" r:id="rId36"/>
    <p:sldId id="410" r:id="rId37"/>
    <p:sldId id="411" r:id="rId38"/>
    <p:sldId id="412" r:id="rId39"/>
    <p:sldId id="413" r:id="rId40"/>
    <p:sldId id="417" r:id="rId41"/>
    <p:sldId id="422" r:id="rId42"/>
    <p:sldId id="435" r:id="rId43"/>
    <p:sldId id="423" r:id="rId44"/>
    <p:sldId id="425" r:id="rId45"/>
    <p:sldId id="416" r:id="rId46"/>
    <p:sldId id="418" r:id="rId47"/>
    <p:sldId id="373" r:id="rId48"/>
    <p:sldId id="431" r:id="rId49"/>
    <p:sldId id="432" r:id="rId50"/>
    <p:sldId id="433" r:id="rId51"/>
    <p:sldId id="414" r:id="rId52"/>
    <p:sldId id="415" r:id="rId53"/>
    <p:sldId id="366" r:id="rId54"/>
    <p:sldId id="436" r:id="rId55"/>
    <p:sldId id="437" r:id="rId56"/>
    <p:sldId id="438" r:id="rId57"/>
    <p:sldId id="439" r:id="rId58"/>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4387" autoAdjust="0"/>
  </p:normalViewPr>
  <p:slideViewPr>
    <p:cSldViewPr>
      <p:cViewPr varScale="1">
        <p:scale>
          <a:sx n="120" d="100"/>
          <a:sy n="120" d="100"/>
        </p:scale>
        <p:origin x="1206" y="96"/>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888"/>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2130758655168104"/>
          <c:w val="0.54120662237774475"/>
          <c:h val="0.74346456692913387"/>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072895216"/>
        <c:axId val="-1072898480"/>
      </c:barChart>
      <c:catAx>
        <c:axId val="-10728952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2898480"/>
        <c:crosses val="autoZero"/>
        <c:auto val="1"/>
        <c:lblAlgn val="ctr"/>
        <c:lblOffset val="100"/>
        <c:noMultiLvlLbl val="0"/>
      </c:catAx>
      <c:valAx>
        <c:axId val="-1072898480"/>
        <c:scaling>
          <c:orientation val="minMax"/>
        </c:scaling>
        <c:delete val="1"/>
        <c:axPos val="b"/>
        <c:numFmt formatCode="General" sourceLinked="1"/>
        <c:majorTickMark val="none"/>
        <c:minorTickMark val="none"/>
        <c:tickLblPos val="nextTo"/>
        <c:crossAx val="-1072895216"/>
        <c:crosses val="autoZero"/>
        <c:crossBetween val="between"/>
      </c:valAx>
      <c:spPr>
        <a:noFill/>
        <a:ln>
          <a:noFill/>
        </a:ln>
        <a:effectLst/>
      </c:spPr>
    </c:plotArea>
    <c:legend>
      <c:legendPos val="r"/>
      <c:layout>
        <c:manualLayout>
          <c:xMode val="edge"/>
          <c:yMode val="edge"/>
          <c:x val="0.85274328306306968"/>
          <c:y val="0.51993505715932054"/>
          <c:w val="6.7217666987973379E-2"/>
          <c:h val="0.17732848024678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072904464"/>
        <c:axId val="-1072891952"/>
      </c:barChart>
      <c:catAx>
        <c:axId val="-10729044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2891952"/>
        <c:crosses val="autoZero"/>
        <c:auto val="1"/>
        <c:lblAlgn val="ctr"/>
        <c:lblOffset val="100"/>
        <c:noMultiLvlLbl val="0"/>
      </c:catAx>
      <c:valAx>
        <c:axId val="-1072891952"/>
        <c:scaling>
          <c:orientation val="minMax"/>
        </c:scaling>
        <c:delete val="1"/>
        <c:axPos val="b"/>
        <c:numFmt formatCode="General" sourceLinked="1"/>
        <c:majorTickMark val="none"/>
        <c:minorTickMark val="none"/>
        <c:tickLblPos val="nextTo"/>
        <c:crossAx val="-1072904464"/>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072894672"/>
        <c:axId val="-1072899568"/>
      </c:barChart>
      <c:catAx>
        <c:axId val="-10728946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072899568"/>
        <c:crosses val="autoZero"/>
        <c:auto val="1"/>
        <c:lblAlgn val="ctr"/>
        <c:lblOffset val="100"/>
        <c:noMultiLvlLbl val="0"/>
      </c:catAx>
      <c:valAx>
        <c:axId val="-1072899568"/>
        <c:scaling>
          <c:orientation val="minMax"/>
        </c:scaling>
        <c:delete val="1"/>
        <c:axPos val="b"/>
        <c:numFmt formatCode="General" sourceLinked="1"/>
        <c:majorTickMark val="none"/>
        <c:minorTickMark val="none"/>
        <c:tickLblPos val="nextTo"/>
        <c:crossAx val="-1072894672"/>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4/27/2015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 Three Pronged</a:t>
            </a:r>
            <a:r>
              <a:rPr lang="en-US" sz="1200" baseline="0" dirty="0" smtClean="0">
                <a:solidFill>
                  <a:schemeClr val="tx1"/>
                </a:solidFill>
              </a:rPr>
              <a:t> Approach to staying current</a:t>
            </a:r>
            <a:endParaRPr lang="en-US" sz="1200" dirty="0" smtClean="0">
              <a:solidFill>
                <a:schemeClr val="tx1"/>
              </a:solidFill>
            </a:endParaRPr>
          </a:p>
          <a:p>
            <a:pPr marL="0" indent="0">
              <a:buFont typeface="Arial" panose="020B0604020202020204" pitchFamily="34" charset="0"/>
              <a:buNone/>
            </a:pPr>
            <a:r>
              <a:rPr lang="en-US" sz="1200" dirty="0" smtClean="0">
                <a:solidFill>
                  <a:schemeClr val="tx1"/>
                </a:solidFill>
              </a:rPr>
              <a:t>Aggregators</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title bar movement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Sense Media</a:t>
            </a:r>
          </a:p>
          <a:p>
            <a:pPr marL="171450" indent="-171450">
              <a:buFont typeface="Arial" panose="020B0604020202020204" pitchFamily="34" charset="0"/>
              <a:buChar char="•"/>
            </a:pPr>
            <a:r>
              <a:rPr lang="en-US" dirty="0" smtClean="0"/>
              <a:t>See </a:t>
            </a:r>
            <a:r>
              <a:rPr lang="en-US" dirty="0" smtClean="0"/>
              <a:t>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have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tx1"/>
                </a:solidFill>
                <a:effectLst/>
                <a:latin typeface="+mn-lt"/>
                <a:ea typeface="+mn-ea"/>
                <a:cs typeface="+mn-cs"/>
              </a:rPr>
              <a:t>Keep out of the bedroom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Kids with TV’s in their bedroom watch</a:t>
            </a:r>
            <a:r>
              <a:rPr lang="en-US" baseline="0" dirty="0" smtClean="0"/>
              <a:t> </a:t>
            </a:r>
            <a:r>
              <a:rPr lang="en-US" dirty="0" smtClean="0"/>
              <a:t>more TV than kids who don’t. Monitor your child's screen time and websites by keeping TVs and computers in a common area in your house.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Don’t Eat in Front</a:t>
            </a:r>
            <a:r>
              <a:rPr lang="en-US" sz="1200" b="1" kern="1200" baseline="0" dirty="0" smtClean="0">
                <a:solidFill>
                  <a:schemeClr val="tx1"/>
                </a:solidFill>
                <a:effectLst/>
                <a:latin typeface="+mn-lt"/>
                <a:ea typeface="+mn-ea"/>
                <a:cs typeface="+mn-cs"/>
              </a:rPr>
              <a:t> of TV</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Allowing your child to eat or snack in front of the TV increases his or her screen time. The habit also encourages mindless munching, which can lead to weight gain.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School Day Rules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Suggest</a:t>
            </a:r>
            <a:r>
              <a:rPr lang="en-US" sz="1200" b="1" kern="1200" baseline="0" dirty="0" smtClean="0">
                <a:solidFill>
                  <a:schemeClr val="tx1"/>
                </a:solidFill>
                <a:effectLst/>
                <a:latin typeface="+mn-lt"/>
                <a:ea typeface="+mn-ea"/>
                <a:cs typeface="+mn-cs"/>
              </a:rPr>
              <a:t> Other Activities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Rather than relying on screen time for entertainment, help your child find other things to do, such as reading, playing a sport, helping with cooking or trying a board game.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a Good Example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Be a good role model by limiting your own screen time.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Unplug</a:t>
            </a:r>
            <a:r>
              <a:rPr lang="en-US" sz="1200" b="1" kern="1200" baseline="0" dirty="0" smtClean="0">
                <a:solidFill>
                  <a:schemeClr val="tx1"/>
                </a:solidFill>
                <a:effectLst/>
                <a:latin typeface="+mn-lt"/>
                <a:ea typeface="+mn-ea"/>
                <a:cs typeface="+mn-cs"/>
              </a:rPr>
              <a:t> it</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If screen time is becoming a source of tension in your family, unplug the TV, Computers, and devices for a while. You might designate one day a week or month as a screen-free day for the whole family.</a:t>
            </a:r>
            <a:endParaRPr lang="en-US" sz="1200" b="1"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a:t>
            </a:r>
            <a:r>
              <a:rPr lang="en-US" baseline="0" dirty="0" smtClean="0"/>
              <a:t>them?</a:t>
            </a:r>
          </a:p>
          <a:p>
            <a:pPr marL="628598" lvl="1" indent="-171450">
              <a:buFont typeface="Arial" panose="020B0604020202020204" pitchFamily="34" charset="0"/>
              <a:buChar char="•"/>
            </a:pPr>
            <a:r>
              <a:rPr lang="en-US" sz="1200" b="0" dirty="0" smtClean="0"/>
              <a:t>Ali </a:t>
            </a:r>
            <a:r>
              <a:rPr lang="en-US" sz="1200" b="0" dirty="0" err="1" smtClean="0"/>
              <a:t>Partovi</a:t>
            </a:r>
            <a:r>
              <a:rPr lang="en-US" sz="1200" b="0" dirty="0" smtClean="0"/>
              <a:t> – distinguished</a:t>
            </a:r>
            <a:r>
              <a:rPr lang="en-US" sz="1200" b="0" baseline="0" dirty="0" smtClean="0"/>
              <a:t> creative activities vs consumption activities</a:t>
            </a:r>
          </a:p>
          <a:p>
            <a:pPr marL="1085746" lvl="2" indent="-171450">
              <a:buFont typeface="Arial" panose="020B0604020202020204" pitchFamily="34" charset="0"/>
              <a:buChar char="•"/>
            </a:pPr>
            <a:r>
              <a:rPr lang="en-US" sz="1200" b="0" baseline="0" dirty="0" smtClean="0"/>
              <a:t>Reading apps</a:t>
            </a:r>
          </a:p>
          <a:p>
            <a:pPr marL="1085746" lvl="2" indent="-171450">
              <a:buFont typeface="Arial" panose="020B0604020202020204" pitchFamily="34" charset="0"/>
              <a:buChar char="•"/>
            </a:pPr>
            <a:r>
              <a:rPr lang="en-US" sz="1200" b="0" baseline="0" dirty="0" smtClean="0"/>
              <a:t>Physiology apps</a:t>
            </a:r>
          </a:p>
          <a:p>
            <a:pPr marL="1085746" lvl="2" indent="-171450">
              <a:buFont typeface="Arial" panose="020B0604020202020204" pitchFamily="34" charset="0"/>
              <a:buChar char="•"/>
            </a:pPr>
            <a:r>
              <a:rPr lang="en-US" sz="1200" b="0" baseline="0" dirty="0" smtClean="0"/>
              <a:t>Math apps</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t>One category of creative apps is coding apps</a:t>
            </a:r>
          </a:p>
          <a:p>
            <a:pPr marL="1085746" lvl="2" indent="-171450">
              <a:buFont typeface="Arial" panose="020B0604020202020204" pitchFamily="34" charset="0"/>
              <a:buChar char="•"/>
            </a:pPr>
            <a:endParaRPr lang="en-US" sz="1200" b="0" dirty="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300435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kodable.com/" TargetMode="Externa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CognitiveBurden/CodingWithABaby"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www.babybookie.com/" TargetMode="External"/><Relationship Id="rId13" Type="http://schemas.openxmlformats.org/officeDocument/2006/relationships/hyperlink" Target="http://dayoneapp.com/" TargetMode="External"/><Relationship Id="rId18" Type="http://schemas.openxmlformats.org/officeDocument/2006/relationships/hyperlink" Target="https://www.4moms.com/origami" TargetMode="External"/><Relationship Id="rId26" Type="http://schemas.openxmlformats.org/officeDocument/2006/relationships/hyperlink" Target="http://duino4projects.com/interactive-childs-mobile-using-arduino/" TargetMode="External"/><Relationship Id="rId3" Type="http://schemas.openxmlformats.org/officeDocument/2006/relationships/hyperlink" Target="https://itunes.apple.com/us/app/my-pregnancy-today-babycenter/id386022579?mt=8" TargetMode="External"/><Relationship Id="rId21" Type="http://schemas.openxmlformats.org/officeDocument/2006/relationships/hyperlink" Target="https://www.4moms.com/rockaroo" TargetMode="External"/><Relationship Id="rId7" Type="http://schemas.openxmlformats.org/officeDocument/2006/relationships/hyperlink" Target="https://itunes.apple.com/us/app/baby-names!!/id412443566?mt=8" TargetMode="External"/><Relationship Id="rId12" Type="http://schemas.openxmlformats.org/officeDocument/2006/relationships/hyperlink" Target="http://makesafehappen.com/" TargetMode="External"/><Relationship Id="rId17" Type="http://schemas.openxmlformats.org/officeDocument/2006/relationships/hyperlink" Target="http://www.oddee.com/item_98567.aspx" TargetMode="External"/><Relationship Id="rId25" Type="http://schemas.openxmlformats.org/officeDocument/2006/relationships/hyperlink" Target="http://blog.alexwilde.net/make-a-raspberry-pi-baby-monitor/" TargetMode="External"/><Relationship Id="rId2" Type="http://schemas.openxmlformats.org/officeDocument/2006/relationships/hyperlink" Target="http://www.babycenter.com/pregnancy" TargetMode="External"/><Relationship Id="rId16" Type="http://schemas.openxmlformats.org/officeDocument/2006/relationships/hyperlink" Target="http://www.iiamo.com/products/iiamo-go-family/go/" TargetMode="External"/><Relationship Id="rId20" Type="http://schemas.openxmlformats.org/officeDocument/2006/relationships/hyperlink" Target="https://www.owletcare.com/" TargetMode="External"/><Relationship Id="rId1" Type="http://schemas.openxmlformats.org/officeDocument/2006/relationships/slideLayout" Target="../slideLayouts/slideLayout2.xml"/><Relationship Id="rId6" Type="http://schemas.openxmlformats.org/officeDocument/2006/relationships/hyperlink" Target="https://itunes.apple.com/us/app/full-term-labor-contraction/id382013176?mt=8" TargetMode="External"/><Relationship Id="rId11" Type="http://schemas.openxmlformats.org/officeDocument/2006/relationships/hyperlink" Target="http://mammababy.lifenstats.com/" TargetMode="External"/><Relationship Id="rId24" Type="http://schemas.openxmlformats.org/officeDocument/2006/relationships/hyperlink" Target="http://stuffbabiesneed.com/blog/building-raspberry-pi-baby-monitor-part-one/" TargetMode="External"/><Relationship Id="rId5" Type="http://schemas.openxmlformats.org/officeDocument/2006/relationships/hyperlink" Target="https://itunes.apple.com/us/app/happy-pregnancy-ticker/id449267797?mt=8" TargetMode="External"/><Relationship Id="rId15" Type="http://schemas.openxmlformats.org/officeDocument/2006/relationships/hyperlink" Target="http://www.pcmag.com/slideshow/story/308706/11-tech-gadgets-for-new-parents" TargetMode="External"/><Relationship Id="rId23" Type="http://schemas.openxmlformats.org/officeDocument/2006/relationships/hyperlink" Target="http://mattkaar.com/blog/2012/12/01/raspberry-pi-as-a-baby-monitor/" TargetMode="External"/><Relationship Id="rId10" Type="http://schemas.openxmlformats.org/officeDocument/2006/relationships/hyperlink" Target="http://www.birthvillage.com/birth-announcements.php" TargetMode="External"/><Relationship Id="rId19" Type="http://schemas.openxmlformats.org/officeDocument/2006/relationships/hyperlink" Target="http://www.mobisante.com/products/product-overview/" TargetMode="External"/><Relationship Id="rId4" Type="http://schemas.openxmlformats.org/officeDocument/2006/relationships/hyperlink" Target="https://itunes.apple.com/us/app/50-000-baby-names-free/id363724891?mt=8" TargetMode="External"/><Relationship Id="rId9" Type="http://schemas.openxmlformats.org/officeDocument/2006/relationships/hyperlink" Target="https://www.bornyet.com/" TargetMode="External"/><Relationship Id="rId14" Type="http://schemas.openxmlformats.org/officeDocument/2006/relationships/hyperlink" Target="https://www.lifecake.com/" TargetMode="External"/><Relationship Id="rId22" Type="http://schemas.openxmlformats.org/officeDocument/2006/relationships/hyperlink" Target="http://wdc.com/ventito/tech/trending/the-wired-baby-5-innovative-gadgets-for-new-parents" TargetMode="External"/><Relationship Id="rId27" Type="http://schemas.openxmlformats.org/officeDocument/2006/relationships/hyperlink" Target="http://mimobaby.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pomodorotechnique.com/" TargetMode="External"/><Relationship Id="rId3" Type="http://schemas.openxmlformats.org/officeDocument/2006/relationships/hyperlink" Target="http://lifehacker.com/how-to-prepare-your-career-before-having-a-baby-1686911785" TargetMode="External"/><Relationship Id="rId7" Type="http://schemas.openxmlformats.org/officeDocument/2006/relationships/hyperlink" Target="https://itunes.apple.com/us/app/microsoft-outlook/id951937596?mt=8" TargetMode="External"/><Relationship Id="rId12" Type="http://schemas.openxmlformats.org/officeDocument/2006/relationships/hyperlink" Target="http://hanselminutes.com/" TargetMode="External"/><Relationship Id="rId2" Type="http://schemas.openxmlformats.org/officeDocument/2006/relationships/hyperlink" Target="http://www.babycenter.com/maternity-leave-checklist" TargetMode="External"/><Relationship Id="rId1" Type="http://schemas.openxmlformats.org/officeDocument/2006/relationships/slideLayout" Target="../slideLayouts/slideLayout2.xml"/><Relationship Id="rId6" Type="http://schemas.openxmlformats.org/officeDocument/2006/relationships/hyperlink" Target="http://3030.binaryhammer.com/" TargetMode="External"/><Relationship Id="rId11" Type="http://schemas.openxmlformats.org/officeDocument/2006/relationships/hyperlink" Target="http://distributedpodcast.com/" TargetMode="External"/><Relationship Id="rId5" Type="http://schemas.openxmlformats.org/officeDocument/2006/relationships/hyperlink" Target="https://calendar.sunrise.am/" TargetMode="External"/><Relationship Id="rId10" Type="http://schemas.openxmlformats.org/officeDocument/2006/relationships/hyperlink" Target="http://dotnetrocks.com/" TargetMode="External"/><Relationship Id="rId4" Type="http://schemas.openxmlformats.org/officeDocument/2006/relationships/hyperlink" Target="https://todoist.com/" TargetMode="External"/><Relationship Id="rId9" Type="http://schemas.openxmlformats.org/officeDocument/2006/relationships/hyperlink" Target="http://mtcb.pwop.com/" TargetMode="External"/></Relationships>
</file>

<file path=ppt/slides/_rels/slide54.xml.rels><?xml version="1.0" encoding="UTF-8" standalone="yes"?>
<Relationships xmlns="http://schemas.openxmlformats.org/package/2006/relationships"><Relationship Id="rId13" Type="http://schemas.openxmlformats.org/officeDocument/2006/relationships/hyperlink" Target="http://www.parentfurther.com/resources/enewsletter/e-parenting" TargetMode="External"/><Relationship Id="rId18" Type="http://schemas.openxmlformats.org/officeDocument/2006/relationships/hyperlink" Target="https://www.commonsensemedia.org/privacy-and-internet-safety/how-do-i-protect-my-kids-privacy-online" TargetMode="External"/><Relationship Id="rId26" Type="http://schemas.openxmlformats.org/officeDocument/2006/relationships/hyperlink" Target="http://www2.ed.gov/policy/gen/guid/fpco/ferpa/index.html" TargetMode="External"/><Relationship Id="rId3" Type="http://schemas.openxmlformats.org/officeDocument/2006/relationships/hyperlink" Target="https://www.aap.org/en-us/advocacy-and-policy/aap-health-initiatives/pages/media-and-children.aspx" TargetMode="External"/><Relationship Id="rId21" Type="http://schemas.openxmlformats.org/officeDocument/2006/relationships/hyperlink" Target="http://www.connectsafely.org/wp-content/uploads/snapchat_parents_guide.pdf" TargetMode="External"/><Relationship Id="rId34" Type="http://schemas.openxmlformats.org/officeDocument/2006/relationships/hyperlink" Target="http://www.scratchjr.org/" TargetMode="External"/><Relationship Id="rId7" Type="http://schemas.openxmlformats.org/officeDocument/2006/relationships/hyperlink" Target="http://waldorfpeninsula.org/" TargetMode="External"/><Relationship Id="rId12" Type="http://schemas.openxmlformats.org/officeDocument/2006/relationships/hyperlink" Target="https://www.commonsensemedia.org/" TargetMode="External"/><Relationship Id="rId17" Type="http://schemas.openxmlformats.org/officeDocument/2006/relationships/hyperlink" Target="https://www.commonsensemedia.org/research/zero-to-eight-childrens-media-use-in-america-2013" TargetMode="External"/><Relationship Id="rId25" Type="http://schemas.openxmlformats.org/officeDocument/2006/relationships/hyperlink" Target="http://www.connectsafely.org/wp-content/uploads/sc_cyberbullying.pdf" TargetMode="External"/><Relationship Id="rId33" Type="http://schemas.openxmlformats.org/officeDocument/2006/relationships/hyperlink" Target="https://www.kodable.com/" TargetMode="External"/><Relationship Id="rId2" Type="http://schemas.openxmlformats.org/officeDocument/2006/relationships/hyperlink" Target="http://lifehacker.com/5946947/how-can-i-kid-proof-my-pc-and-gadgets" TargetMode="External"/><Relationship Id="rId16" Type="http://schemas.openxmlformats.org/officeDocument/2006/relationships/hyperlink" Target="https://itunes.apple.com/us/app/kids-media/id504932051?mt=8" TargetMode="External"/><Relationship Id="rId20" Type="http://schemas.openxmlformats.org/officeDocument/2006/relationships/hyperlink" Target="https://www.snapchat.com/safety" TargetMode="External"/><Relationship Id="rId29" Type="http://schemas.openxmlformats.org/officeDocument/2006/relationships/hyperlink" Target="https://itunes.apple.com/us/app/hopscotch-hd/id617098629?mt=8" TargetMode="External"/><Relationship Id="rId1" Type="http://schemas.openxmlformats.org/officeDocument/2006/relationships/slideLayout" Target="../slideLayouts/slideLayout2.xml"/><Relationship Id="rId6" Type="http://schemas.openxmlformats.org/officeDocument/2006/relationships/hyperlink" Target="http://theunboundedspirit.com/why-steve-jobs-didnt-let-his-kids-use-ipads/" TargetMode="External"/><Relationship Id="rId11" Type="http://schemas.openxmlformats.org/officeDocument/2006/relationships/hyperlink" Target="http://www.nytimes.com/2011/10/25/us/screen-time-higher-than-ever-for-children-study-finds.html" TargetMode="External"/><Relationship Id="rId24" Type="http://schemas.openxmlformats.org/officeDocument/2006/relationships/hyperlink" Target="http://www.connectsafely.org/" TargetMode="External"/><Relationship Id="rId32" Type="http://schemas.openxmlformats.org/officeDocument/2006/relationships/hyperlink" Target="https://www.gethopscotch.com/" TargetMode="External"/><Relationship Id="rId5" Type="http://schemas.openxmlformats.org/officeDocument/2006/relationships/hyperlink" Target="http://www.nytimes.com/2014/09/11/fashion/steve-jobs-apple-was-a-low-tech-parent.html" TargetMode="External"/><Relationship Id="rId15" Type="http://schemas.openxmlformats.org/officeDocument/2006/relationships/hyperlink" Target="https://www.parentmap.com/article/are-kids-watching-less-common-sense-media-study-spotlights-screen-time-trends" TargetMode="External"/><Relationship Id="rId23" Type="http://schemas.openxmlformats.org/officeDocument/2006/relationships/hyperlink" Target="http://www.saferinternet.org.uk/" TargetMode="External"/><Relationship Id="rId28" Type="http://schemas.openxmlformats.org/officeDocument/2006/relationships/hyperlink" Target="https://itunes.apple.com/us/app/kodable/id577673067?mt=8" TargetMode="External"/><Relationship Id="rId10" Type="http://schemas.openxmlformats.org/officeDocument/2006/relationships/hyperlink" Target="http://richardfreed.com/wired-child/" TargetMode="External"/><Relationship Id="rId19" Type="http://schemas.openxmlformats.org/officeDocument/2006/relationships/hyperlink" Target="http://www.coppa.org/" TargetMode="External"/><Relationship Id="rId31" Type="http://schemas.openxmlformats.org/officeDocument/2006/relationships/hyperlink" Target="https://scratch.mit.edu/" TargetMode="External"/><Relationship Id="rId4" Type="http://schemas.openxmlformats.org/officeDocument/2006/relationships/hyperlink" Target="http://www.nhlbi.nih.gov/health/educational/wecan/reduce-screen-time/tips-to-reduce-screen-time.htm" TargetMode="External"/><Relationship Id="rId9" Type="http://schemas.openxmlformats.org/officeDocument/2006/relationships/hyperlink" Target="http://www.sensomotorische-integratie.nl/CrisRowan.pdf" TargetMode="External"/><Relationship Id="rId14" Type="http://schemas.openxmlformats.org/officeDocument/2006/relationships/hyperlink" Target="http://www.bluemanateebooks.com/home/digital_playground_data/screen_time_trends.html" TargetMode="External"/><Relationship Id="rId22" Type="http://schemas.openxmlformats.org/officeDocument/2006/relationships/hyperlink" Target="http://www.ikeepsafe.org/" TargetMode="External"/><Relationship Id="rId27" Type="http://schemas.openxmlformats.org/officeDocument/2006/relationships/hyperlink" Target="http://allthingsd.com/20130506/can-these-ipad-apps-teach-your-kid-to-code/" TargetMode="External"/><Relationship Id="rId30" Type="http://schemas.openxmlformats.org/officeDocument/2006/relationships/hyperlink" Target="http://www.edutopia.org/blog/7-apps-teaching-children-coding-anna-adam" TargetMode="External"/><Relationship Id="rId8" Type="http://schemas.openxmlformats.org/officeDocument/2006/relationships/hyperlink" Target="http://www.telegraph.co.uk/education/educationnews/10767878/Infants-unable-to-use-toy-building-blocks-due-to-iPad-addictio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611423" y="2727929"/>
            <a:ext cx="1551378" cy="1507701"/>
            <a:chOff x="5281509" y="1114182"/>
            <a:chExt cx="1551378" cy="1507701"/>
          </a:xfrm>
        </p:grpSpPr>
        <p:sp>
          <p:nvSpPr>
            <p:cNvPr id="55" name="TextBox 54"/>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56" name="Group 55"/>
            <p:cNvGrpSpPr/>
            <p:nvPr/>
          </p:nvGrpSpPr>
          <p:grpSpPr>
            <a:xfrm>
              <a:off x="5526874" y="1114182"/>
              <a:ext cx="1060649" cy="1184197"/>
              <a:chOff x="5526874" y="1114182"/>
              <a:chExt cx="1060649" cy="1184197"/>
            </a:xfrm>
          </p:grpSpPr>
          <p:sp>
            <p:nvSpPr>
              <p:cNvPr id="57"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60"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7162544" y="1114182"/>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49" name="Group 48"/>
          <p:cNvGrpSpPr/>
          <p:nvPr/>
        </p:nvGrpSpPr>
        <p:grpSpPr>
          <a:xfrm>
            <a:off x="1825430" y="2729588"/>
            <a:ext cx="1085066" cy="1507701"/>
            <a:chOff x="7627976" y="1114182"/>
            <a:chExt cx="1085066" cy="1507701"/>
          </a:xfrm>
        </p:grpSpPr>
        <p:sp>
          <p:nvSpPr>
            <p:cNvPr id="50"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51" name="TextBox 50"/>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53"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5020318" y="1114182"/>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561801" y="1302038"/>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573671" y="3254749"/>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sp>
        <p:nvSpPr>
          <p:cNvPr id="8" name="Rectangle 7"/>
          <p:cNvSpPr/>
          <p:nvPr/>
        </p:nvSpPr>
        <p:spPr>
          <a:xfrm>
            <a:off x="683677" y="1328076"/>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86" name="Group 85"/>
          <p:cNvGrpSpPr/>
          <p:nvPr/>
        </p:nvGrpSpPr>
        <p:grpSpPr>
          <a:xfrm>
            <a:off x="2740941" y="1302038"/>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2890706"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sp>
        <p:nvSpPr>
          <p:cNvPr id="6" name="Rectangle 5"/>
          <p:cNvSpPr/>
          <p:nvPr/>
        </p:nvSpPr>
        <p:spPr>
          <a:xfrm>
            <a:off x="2912510" y="132807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16" name="Group 115"/>
          <p:cNvGrpSpPr/>
          <p:nvPr/>
        </p:nvGrpSpPr>
        <p:grpSpPr>
          <a:xfrm>
            <a:off x="7164564" y="1302038"/>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7099221" y="3254749"/>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sp>
        <p:nvSpPr>
          <p:cNvPr id="7" name="Rectangle 6"/>
          <p:cNvSpPr/>
          <p:nvPr/>
        </p:nvSpPr>
        <p:spPr>
          <a:xfrm>
            <a:off x="7339373" y="139762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01" name="Group 100"/>
          <p:cNvGrpSpPr/>
          <p:nvPr/>
        </p:nvGrpSpPr>
        <p:grpSpPr>
          <a:xfrm>
            <a:off x="4920081" y="1302038"/>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057975"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sp>
        <p:nvSpPr>
          <p:cNvPr id="9" name="Rectangle 8"/>
          <p:cNvSpPr/>
          <p:nvPr/>
        </p:nvSpPr>
        <p:spPr>
          <a:xfrm>
            <a:off x="5129694" y="140014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a:bodyPr>
          <a:lstStyle/>
          <a:p>
            <a:pPr marL="0" indent="0">
              <a:buNone/>
            </a:pPr>
            <a:r>
              <a:rPr lang="en-US" sz="2000" dirty="0" smtClean="0">
                <a:solidFill>
                  <a:schemeClr val="tx2">
                    <a:lumMod val="50000"/>
                  </a:schemeClr>
                </a:solidFill>
              </a:rPr>
              <a:t>Staging Content:</a:t>
            </a:r>
            <a:endParaRPr lang="en-US" sz="20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166957734"/>
              </p:ext>
            </p:extLst>
          </p:nvPr>
        </p:nvGraphicFramePr>
        <p:xfrm>
          <a:off x="548641" y="1123949"/>
          <a:ext cx="7867872"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Stats</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2669795036"/>
              </p:ext>
            </p:extLst>
          </p:nvPr>
        </p:nvGraphicFramePr>
        <p:xfrm>
          <a:off x="1371600" y="971550"/>
          <a:ext cx="5989798" cy="34665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6" name="Group 5"/>
          <p:cNvGrpSpPr/>
          <p:nvPr/>
        </p:nvGrpSpPr>
        <p:grpSpPr>
          <a:xfrm>
            <a:off x="108376" y="1065956"/>
            <a:ext cx="2551997" cy="968752"/>
            <a:chOff x="108376" y="1065956"/>
            <a:chExt cx="2551997" cy="968752"/>
          </a:xfrm>
        </p:grpSpPr>
        <p:sp>
          <p:nvSpPr>
            <p:cNvPr id="13" name="Title 1"/>
            <p:cNvSpPr txBox="1">
              <a:spLocks/>
            </p:cNvSpPr>
            <p:nvPr/>
          </p:nvSpPr>
          <p:spPr>
            <a:xfrm>
              <a:off x="108376" y="1667977"/>
              <a:ext cx="2551997" cy="366731"/>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Set Reasonable Expectations</a:t>
              </a:r>
            </a:p>
          </p:txBody>
        </p:sp>
        <p:grpSp>
          <p:nvGrpSpPr>
            <p:cNvPr id="14" name="Group 13"/>
            <p:cNvGrpSpPr/>
            <p:nvPr/>
          </p:nvGrpSpPr>
          <p:grpSpPr>
            <a:xfrm>
              <a:off x="1132914" y="1065956"/>
              <a:ext cx="502920" cy="510909"/>
              <a:chOff x="440024" y="1012921"/>
              <a:chExt cx="502920" cy="510909"/>
            </a:xfrm>
          </p:grpSpPr>
          <p:sp>
            <p:nvSpPr>
              <p:cNvPr id="15" name="Oval 14"/>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hape 8841"/>
              <p:cNvSpPr/>
              <p:nvPr/>
            </p:nvSpPr>
            <p:spPr>
              <a:xfrm>
                <a:off x="449168" y="1012921"/>
                <a:ext cx="484632" cy="5109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rgbClr val="FC395B"/>
                    </a:solidFill>
                    <a:latin typeface="Roboto Black" panose="02000000000000000000" pitchFamily="2" charset="0"/>
                    <a:ea typeface="Roboto Black" panose="02000000000000000000" pitchFamily="2" charset="0"/>
                  </a:rPr>
                  <a:t>1</a:t>
                </a:r>
                <a:endParaRPr lang="en-US" sz="1400" dirty="0">
                  <a:solidFill>
                    <a:srgbClr val="FC395B"/>
                  </a:solidFill>
                  <a:latin typeface="Roboto Black" panose="02000000000000000000" pitchFamily="2" charset="0"/>
                  <a:ea typeface="Roboto Black" panose="02000000000000000000" pitchFamily="2" charset="0"/>
                </a:endParaRPr>
              </a:p>
            </p:txBody>
          </p:sp>
        </p:grpSp>
      </p:grpSp>
      <p:grpSp>
        <p:nvGrpSpPr>
          <p:cNvPr id="8" name="Group 7"/>
          <p:cNvGrpSpPr/>
          <p:nvPr/>
        </p:nvGrpSpPr>
        <p:grpSpPr>
          <a:xfrm>
            <a:off x="6553200" y="1065956"/>
            <a:ext cx="2395799" cy="1171608"/>
            <a:chOff x="5559931" y="1065956"/>
            <a:chExt cx="2395799" cy="1171608"/>
          </a:xfrm>
        </p:grpSpPr>
        <p:sp>
          <p:nvSpPr>
            <p:cNvPr id="21" name="Title 1"/>
            <p:cNvSpPr txBox="1">
              <a:spLocks/>
            </p:cNvSpPr>
            <p:nvPr/>
          </p:nvSpPr>
          <p:spPr>
            <a:xfrm>
              <a:off x="5559931" y="1667977"/>
              <a:ext cx="2395799" cy="569587"/>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pPr algn="l"/>
              <a:r>
                <a:rPr lang="en-US" sz="1400" dirty="0" smtClean="0"/>
                <a:t>Support Critical thinking and civil behavior</a:t>
              </a:r>
              <a:endParaRPr lang="en-US" sz="1400" dirty="0"/>
            </a:p>
          </p:txBody>
        </p:sp>
        <p:grpSp>
          <p:nvGrpSpPr>
            <p:cNvPr id="22" name="Group 21"/>
            <p:cNvGrpSpPr/>
            <p:nvPr/>
          </p:nvGrpSpPr>
          <p:grpSpPr>
            <a:xfrm>
              <a:off x="6506370" y="1065956"/>
              <a:ext cx="502920" cy="502920"/>
              <a:chOff x="884745" y="1609410"/>
              <a:chExt cx="502920" cy="502920"/>
            </a:xfrm>
          </p:grpSpPr>
          <p:sp>
            <p:nvSpPr>
              <p:cNvPr id="23" name="Oval 2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hape 8841"/>
              <p:cNvSpPr/>
              <p:nvPr/>
            </p:nvSpPr>
            <p:spPr>
              <a:xfrm>
                <a:off x="893889"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18B96E"/>
                    </a:solidFill>
                    <a:latin typeface="Roboto Black" panose="02000000000000000000" pitchFamily="2" charset="0"/>
                    <a:ea typeface="Roboto Black" panose="02000000000000000000" pitchFamily="2" charset="0"/>
                    <a:cs typeface="+mn-cs"/>
                  </a:rPr>
                  <a:t>3</a:t>
                </a:r>
                <a:endParaRPr lang="en-US" sz="2400" dirty="0">
                  <a:solidFill>
                    <a:srgbClr val="18B96E"/>
                  </a:solidFill>
                  <a:latin typeface="Roboto Black" panose="02000000000000000000" pitchFamily="2" charset="0"/>
                  <a:ea typeface="Roboto Black" panose="02000000000000000000" pitchFamily="2" charset="0"/>
                  <a:cs typeface="+mn-cs"/>
                </a:endParaRPr>
              </a:p>
            </p:txBody>
          </p:sp>
        </p:grpSp>
      </p:grpSp>
      <p:grpSp>
        <p:nvGrpSpPr>
          <p:cNvPr id="9" name="Group 8"/>
          <p:cNvGrpSpPr/>
          <p:nvPr/>
        </p:nvGrpSpPr>
        <p:grpSpPr>
          <a:xfrm>
            <a:off x="1677745" y="2910376"/>
            <a:ext cx="2545079" cy="940689"/>
            <a:chOff x="8229600" y="1065956"/>
            <a:chExt cx="2545079" cy="940689"/>
          </a:xfrm>
        </p:grpSpPr>
        <p:sp>
          <p:nvSpPr>
            <p:cNvPr id="26" name="Title 1"/>
            <p:cNvSpPr txBox="1">
              <a:spLocks/>
            </p:cNvSpPr>
            <p:nvPr/>
          </p:nvSpPr>
          <p:spPr>
            <a:xfrm>
              <a:off x="8229600" y="1667977"/>
              <a:ext cx="2545079" cy="338668"/>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Require Internet use in a high-traffic place</a:t>
              </a:r>
            </a:p>
          </p:txBody>
        </p:sp>
        <p:grpSp>
          <p:nvGrpSpPr>
            <p:cNvPr id="27" name="Group 26"/>
            <p:cNvGrpSpPr/>
            <p:nvPr/>
          </p:nvGrpSpPr>
          <p:grpSpPr>
            <a:xfrm>
              <a:off x="9250679" y="1065956"/>
              <a:ext cx="502920" cy="502920"/>
              <a:chOff x="1681909" y="1609410"/>
              <a:chExt cx="502920" cy="502920"/>
            </a:xfrm>
          </p:grpSpPr>
          <p:sp>
            <p:nvSpPr>
              <p:cNvPr id="28" name="Oval 27"/>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1691053"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FB7545"/>
                    </a:solidFill>
                    <a:latin typeface="Roboto Black" panose="02000000000000000000" pitchFamily="2" charset="0"/>
                    <a:ea typeface="Roboto Black" panose="02000000000000000000" pitchFamily="2" charset="0"/>
                    <a:cs typeface="+mn-cs"/>
                  </a:rPr>
                  <a:t>4</a:t>
                </a:r>
                <a:endParaRPr lang="en-US" sz="2400" dirty="0">
                  <a:solidFill>
                    <a:srgbClr val="FB7545"/>
                  </a:solidFill>
                  <a:latin typeface="Roboto Black" panose="02000000000000000000" pitchFamily="2" charset="0"/>
                  <a:ea typeface="Roboto Black" panose="02000000000000000000" pitchFamily="2" charset="0"/>
                  <a:cs typeface="+mn-cs"/>
                </a:endParaRPr>
              </a:p>
            </p:txBody>
          </p:sp>
        </p:grpSp>
      </p:grpSp>
      <p:grpSp>
        <p:nvGrpSpPr>
          <p:cNvPr id="10" name="Group 9"/>
          <p:cNvGrpSpPr/>
          <p:nvPr/>
        </p:nvGrpSpPr>
        <p:grpSpPr>
          <a:xfrm>
            <a:off x="5004916" y="2910376"/>
            <a:ext cx="2348054" cy="940689"/>
            <a:chOff x="10923043" y="1065956"/>
            <a:chExt cx="2348054" cy="940689"/>
          </a:xfrm>
        </p:grpSpPr>
        <p:sp>
          <p:nvSpPr>
            <p:cNvPr id="31" name="Title 1"/>
            <p:cNvSpPr txBox="1">
              <a:spLocks/>
            </p:cNvSpPr>
            <p:nvPr/>
          </p:nvSpPr>
          <p:spPr>
            <a:xfrm>
              <a:off x="10923043" y="1667977"/>
              <a:ext cx="2348054" cy="338668"/>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Get your kids to share</a:t>
              </a:r>
            </a:p>
          </p:txBody>
        </p:sp>
        <p:grpSp>
          <p:nvGrpSpPr>
            <p:cNvPr id="32" name="Group 31"/>
            <p:cNvGrpSpPr/>
            <p:nvPr/>
          </p:nvGrpSpPr>
          <p:grpSpPr>
            <a:xfrm>
              <a:off x="11845610" y="1065956"/>
              <a:ext cx="502920" cy="502920"/>
              <a:chOff x="2441142" y="1609410"/>
              <a:chExt cx="502920" cy="502920"/>
            </a:xfrm>
          </p:grpSpPr>
          <p:sp>
            <p:nvSpPr>
              <p:cNvPr id="33" name="Oval 32"/>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Shape 8841"/>
              <p:cNvSpPr/>
              <p:nvPr/>
            </p:nvSpPr>
            <p:spPr>
              <a:xfrm>
                <a:off x="2450286"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90D049"/>
                    </a:solidFill>
                    <a:latin typeface="Roboto Black" panose="02000000000000000000" pitchFamily="2" charset="0"/>
                    <a:ea typeface="Roboto Black" panose="02000000000000000000" pitchFamily="2" charset="0"/>
                    <a:cs typeface="+mn-cs"/>
                  </a:rPr>
                  <a:t>5</a:t>
                </a:r>
                <a:endParaRPr lang="en-US" sz="2400" dirty="0">
                  <a:solidFill>
                    <a:srgbClr val="90D049"/>
                  </a:solidFill>
                  <a:latin typeface="Roboto Black" panose="02000000000000000000" pitchFamily="2" charset="0"/>
                  <a:ea typeface="Roboto Black" panose="02000000000000000000" pitchFamily="2" charset="0"/>
                  <a:cs typeface="+mn-cs"/>
                </a:endParaRPr>
              </a:p>
            </p:txBody>
          </p:sp>
        </p:grpSp>
      </p:grpSp>
      <p:grpSp>
        <p:nvGrpSpPr>
          <p:cNvPr id="7" name="Group 6"/>
          <p:cNvGrpSpPr/>
          <p:nvPr/>
        </p:nvGrpSpPr>
        <p:grpSpPr>
          <a:xfrm>
            <a:off x="3477454" y="1065956"/>
            <a:ext cx="2258666" cy="1182170"/>
            <a:chOff x="2863201" y="1065956"/>
            <a:chExt cx="2258666" cy="1182170"/>
          </a:xfrm>
        </p:grpSpPr>
        <p:sp>
          <p:nvSpPr>
            <p:cNvPr id="36" name="Title 1"/>
            <p:cNvSpPr txBox="1">
              <a:spLocks/>
            </p:cNvSpPr>
            <p:nvPr/>
          </p:nvSpPr>
          <p:spPr>
            <a:xfrm>
              <a:off x="2863201" y="1667977"/>
              <a:ext cx="2258666" cy="580149"/>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Talk with your kids about how they use services</a:t>
              </a:r>
            </a:p>
          </p:txBody>
        </p:sp>
        <p:grpSp>
          <p:nvGrpSpPr>
            <p:cNvPr id="37" name="Group 36"/>
            <p:cNvGrpSpPr/>
            <p:nvPr/>
          </p:nvGrpSpPr>
          <p:grpSpPr>
            <a:xfrm>
              <a:off x="3741074" y="1065956"/>
              <a:ext cx="502920" cy="502920"/>
              <a:chOff x="3399237" y="1644852"/>
              <a:chExt cx="502920" cy="502920"/>
            </a:xfrm>
          </p:grpSpPr>
          <p:sp>
            <p:nvSpPr>
              <p:cNvPr id="38" name="Oval 37"/>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Shape 8841"/>
              <p:cNvSpPr/>
              <p:nvPr/>
            </p:nvSpPr>
            <p:spPr>
              <a:xfrm>
                <a:off x="3408381" y="166035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E9C944"/>
                    </a:solidFill>
                    <a:latin typeface="Roboto Black" panose="02000000000000000000" pitchFamily="2" charset="0"/>
                    <a:ea typeface="Roboto Black" panose="02000000000000000000" pitchFamily="2" charset="0"/>
                    <a:cs typeface="+mn-cs"/>
                  </a:rPr>
                  <a:t>2</a:t>
                </a:r>
                <a:endParaRPr lang="en-US" sz="2400" dirty="0">
                  <a:solidFill>
                    <a:srgbClr val="E9C944"/>
                  </a:solidFill>
                  <a:latin typeface="Roboto Black" panose="02000000000000000000" pitchFamily="2" charset="0"/>
                  <a:ea typeface="Roboto Black" panose="02000000000000000000" pitchFamily="2" charset="0"/>
                  <a:cs typeface="+mn-cs"/>
                </a:endParaRPr>
              </a:p>
            </p:txBody>
          </p:sp>
        </p:grpSp>
      </p:gr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237202"/>
            <a:ext cx="5073650" cy="2585313"/>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solidFill>
                  <a:schemeClr val="accent5"/>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7"/>
              </a:rPr>
              <a:t>https</a:t>
            </a:r>
            <a:r>
              <a:rPr lang="en-US" sz="1200" dirty="0">
                <a:solidFill>
                  <a:schemeClr val="accent1"/>
                </a:solidFill>
                <a:latin typeface="Roboto Light" panose="02000000000000000000" pitchFamily="2" charset="0"/>
                <a:ea typeface="Roboto Light" panose="02000000000000000000" pitchFamily="2" charset="0"/>
                <a:hlinkClick r:id="rId7"/>
              </a:rPr>
              <a:t>://github.com/CognitiveBurden/CodingWithABaby</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2"/>
              </a:rPr>
              <a:t>http://www.babycenter.com/pregnancy</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itunes.apple.com/us/app/my-pregnancy-today-babycenter/id386022579?mt=8</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itunes.apple.com/us/app/50-000-baby-names-free/id363724891?mt=8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itunes.apple.com/us/app/happy-pregnancy-ticker/id449267797?mt=8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itunes.apple.com/us/app/full-term-labor-contraction/id382013176?mt=8</a:t>
            </a:r>
            <a:endParaRPr lang="en-US" sz="900" dirty="0" smtClean="0"/>
          </a:p>
          <a:p>
            <a:pPr marL="0" indent="0">
              <a:buNone/>
            </a:pPr>
            <a:r>
              <a:rPr lang="en-US" sz="900" dirty="0" smtClean="0">
                <a:hlinkClick r:id="rId7"/>
              </a:rPr>
              <a:t>https</a:t>
            </a:r>
            <a:r>
              <a:rPr lang="en-US" sz="900" dirty="0">
                <a:hlinkClick r:id="rId7"/>
              </a:rPr>
              <a:t>://itunes.apple.com/us/app/baby-names!!/</a:t>
            </a:r>
            <a:r>
              <a:rPr lang="en-US" sz="900" dirty="0" smtClean="0">
                <a:hlinkClick r:id="rId7"/>
              </a:rPr>
              <a:t>id412443566?mt=8</a:t>
            </a:r>
            <a:endParaRPr lang="en-US" sz="900" dirty="0"/>
          </a:p>
          <a:p>
            <a:pPr marL="0" indent="0">
              <a:buNone/>
            </a:pPr>
            <a:r>
              <a:rPr lang="en-US" sz="900" dirty="0" smtClean="0">
                <a:hlinkClick r:id="rId8"/>
              </a:rPr>
              <a:t>http</a:t>
            </a:r>
            <a:r>
              <a:rPr lang="en-US" sz="900" dirty="0">
                <a:hlinkClick r:id="rId8"/>
              </a:rPr>
              <a:t>://www.babybookie.com</a:t>
            </a:r>
            <a:r>
              <a:rPr lang="en-US" sz="900" dirty="0" smtClean="0">
                <a:hlinkClick r:id="rId8"/>
              </a:rPr>
              <a:t>/</a:t>
            </a:r>
            <a:endParaRPr lang="en-US" sz="900" dirty="0" smtClean="0"/>
          </a:p>
          <a:p>
            <a:pPr marL="0" indent="0">
              <a:buNone/>
            </a:pPr>
            <a:r>
              <a:rPr lang="en-US" sz="1100" dirty="0"/>
              <a:t>Delivery:</a:t>
            </a:r>
          </a:p>
          <a:p>
            <a:pPr marL="0" indent="0">
              <a:buNone/>
            </a:pPr>
            <a:r>
              <a:rPr lang="en-US" sz="900" dirty="0">
                <a:hlinkClick r:id="rId9"/>
              </a:rPr>
              <a:t>https://www.bornyet.com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www.birthvillage.com/birth-announcements.php</a:t>
            </a:r>
            <a:endParaRPr lang="en-US" sz="900" dirty="0" smtClean="0"/>
          </a:p>
          <a:p>
            <a:pPr marL="0" indent="0">
              <a:buNone/>
            </a:pPr>
            <a:r>
              <a:rPr lang="en-US" sz="1100" dirty="0"/>
              <a:t>Early Years</a:t>
            </a:r>
          </a:p>
          <a:p>
            <a:pPr marL="0" indent="0">
              <a:buNone/>
            </a:pPr>
            <a:r>
              <a:rPr lang="en-US" sz="900" dirty="0" smtClean="0">
                <a:hlinkClick r:id="rId11"/>
              </a:rPr>
              <a:t>http</a:t>
            </a:r>
            <a:r>
              <a:rPr lang="en-US" sz="900" dirty="0">
                <a:hlinkClick r:id="rId11"/>
              </a:rPr>
              <a:t>://</a:t>
            </a:r>
            <a:r>
              <a:rPr lang="en-US" sz="900" dirty="0" smtClean="0">
                <a:hlinkClick r:id="rId11"/>
              </a:rPr>
              <a:t>mammababy.lifenstats.com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makesafehappen.com/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dayoneapp.com/</a:t>
            </a:r>
            <a:endParaRPr lang="en-US" sz="900" dirty="0"/>
          </a:p>
          <a:p>
            <a:pPr marL="0" indent="0">
              <a:buNone/>
            </a:pPr>
            <a:r>
              <a:rPr lang="en-US" sz="900" dirty="0" smtClean="0">
                <a:hlinkClick r:id="rId14"/>
              </a:rPr>
              <a:t>https</a:t>
            </a:r>
            <a:r>
              <a:rPr lang="en-US" sz="900" dirty="0">
                <a:hlinkClick r:id="rId14"/>
              </a:rPr>
              <a:t>://www.lifecake.com</a:t>
            </a:r>
            <a:r>
              <a:rPr lang="en-US" sz="900" dirty="0" smtClean="0">
                <a:hlinkClick r:id="rId14"/>
              </a:rPr>
              <a:t>/</a:t>
            </a:r>
            <a:endParaRPr lang="en-US" sz="900" dirty="0" smtClean="0"/>
          </a:p>
          <a:p>
            <a:pPr marL="0" indent="0">
              <a:buNone/>
            </a:pPr>
            <a:endParaRPr lang="en-US" sz="900" dirty="0" smtClean="0"/>
          </a:p>
          <a:p>
            <a:pPr marL="0" indent="0">
              <a:buNone/>
            </a:pPr>
            <a:r>
              <a:rPr lang="en-US" sz="1100" dirty="0"/>
              <a:t>Geek Out</a:t>
            </a:r>
          </a:p>
          <a:p>
            <a:pPr marL="0" indent="0">
              <a:buNone/>
            </a:pPr>
            <a:r>
              <a:rPr lang="en-US" sz="900" dirty="0" smtClean="0">
                <a:hlinkClick r:id="rId15"/>
              </a:rPr>
              <a:t>http</a:t>
            </a:r>
            <a:r>
              <a:rPr lang="en-US" sz="900" dirty="0">
                <a:hlinkClick r:id="rId15"/>
              </a:rPr>
              <a:t>://</a:t>
            </a:r>
            <a:r>
              <a:rPr lang="en-US" sz="900" dirty="0" smtClean="0">
                <a:hlinkClick r:id="rId15"/>
              </a:rPr>
              <a:t>www.pcmag.com/slideshow/story/308706/11-tech-gadgets-for-new-parents</a:t>
            </a:r>
            <a:endParaRPr lang="en-US" sz="900" dirty="0" smtClean="0"/>
          </a:p>
          <a:p>
            <a:pPr marL="0" indent="0">
              <a:buNone/>
            </a:pPr>
            <a:r>
              <a:rPr lang="en-US" sz="900" dirty="0" smtClean="0">
                <a:hlinkClick r:id="rId16"/>
              </a:rPr>
              <a:t>http</a:t>
            </a:r>
            <a:r>
              <a:rPr lang="en-US" sz="900" dirty="0">
                <a:hlinkClick r:id="rId16"/>
              </a:rPr>
              <a:t>://www.iiamo.com/products/iiamo-go-family/go</a:t>
            </a:r>
            <a:r>
              <a:rPr lang="en-US" sz="900" dirty="0" smtClean="0">
                <a:hlinkClick r:id="rId16"/>
              </a:rPr>
              <a:t>/</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www.4moms.com/origami</a:t>
            </a:r>
            <a:endParaRPr lang="en-US" sz="900" dirty="0" smtClean="0"/>
          </a:p>
          <a:p>
            <a:pPr marL="0" indent="0">
              <a:buNone/>
            </a:pPr>
            <a:r>
              <a:rPr lang="en-US" sz="900" dirty="0" smtClean="0">
                <a:hlinkClick r:id="rId19"/>
              </a:rPr>
              <a:t>http</a:t>
            </a:r>
            <a:r>
              <a:rPr lang="en-US" sz="900" dirty="0">
                <a:hlinkClick r:id="rId19"/>
              </a:rPr>
              <a:t>://www.mobisante.com/products/product-overview</a:t>
            </a:r>
            <a:r>
              <a:rPr lang="en-US" sz="900" dirty="0" smtClean="0">
                <a:hlinkClick r:id="rId19"/>
              </a:rPr>
              <a:t>/</a:t>
            </a:r>
            <a:endParaRPr lang="en-US" sz="900" dirty="0" smtClean="0"/>
          </a:p>
          <a:p>
            <a:pPr marL="0" indent="0">
              <a:buNone/>
            </a:pPr>
            <a:r>
              <a:rPr lang="en-US" sz="900" dirty="0" smtClean="0">
                <a:hlinkClick r:id="rId20"/>
              </a:rPr>
              <a:t>https</a:t>
            </a:r>
            <a:r>
              <a:rPr lang="en-US" sz="900" dirty="0">
                <a:hlinkClick r:id="rId20"/>
              </a:rPr>
              <a:t>://www.owletcare.com</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www.4moms.com/rockaroo</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wdc.com/ventito/tech/trending/the-wired-baby-5-innovative-gadgets-for-new-parents</a:t>
            </a:r>
            <a:endParaRPr lang="en-US" sz="900" dirty="0" smtClean="0"/>
          </a:p>
          <a:p>
            <a:pPr marL="0" indent="0">
              <a:buNone/>
            </a:pPr>
            <a:r>
              <a:rPr lang="en-US" sz="900" dirty="0" smtClean="0">
                <a:hlinkClick r:id="rId23"/>
              </a:rPr>
              <a:t>http</a:t>
            </a:r>
            <a:r>
              <a:rPr lang="en-US" sz="900" dirty="0">
                <a:hlinkClick r:id="rId23"/>
              </a:rPr>
              <a:t>://mattkaar.com/blog/2012/12/01/raspberry-pi-as-a-baby-monitor</a:t>
            </a:r>
            <a:r>
              <a:rPr lang="en-US" sz="900" dirty="0" smtClean="0">
                <a:hlinkClick r:id="rId23"/>
              </a:rPr>
              <a:t>/</a:t>
            </a:r>
            <a:endParaRPr lang="en-US" sz="900" dirty="0" smtClean="0"/>
          </a:p>
          <a:p>
            <a:pPr marL="0" indent="0">
              <a:buNone/>
            </a:pPr>
            <a:r>
              <a:rPr lang="en-US" sz="900" dirty="0" smtClean="0">
                <a:hlinkClick r:id="rId24"/>
              </a:rPr>
              <a:t>http</a:t>
            </a:r>
            <a:r>
              <a:rPr lang="en-US" sz="900" dirty="0">
                <a:hlinkClick r:id="rId24"/>
              </a:rPr>
              <a:t>://stuffbabiesneed.com/blog/building-raspberry-pi-baby-monitor-part-one</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://blog.alexwilde.net/make-a-raspberry-pi-baby-monitor</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://duino4projects.com/interactive-childs-mobile-using-arduino</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://mimobaby.com</a:t>
            </a:r>
            <a:r>
              <a:rPr lang="en-US" sz="900" dirty="0" smtClean="0">
                <a:hlinkClick r:id="rId27"/>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2"/>
              </a:rPr>
              <a:t>http</a:t>
            </a:r>
            <a:r>
              <a:rPr lang="en-US" sz="900" dirty="0">
                <a:hlinkClick r:id="rId2"/>
              </a:rPr>
              <a:t>://</a:t>
            </a:r>
            <a:r>
              <a:rPr lang="en-US" sz="900" dirty="0" smtClean="0">
                <a:hlinkClick r:id="rId2"/>
              </a:rPr>
              <a:t>www.babycenter.com/maternity-leave-checklist</a:t>
            </a:r>
            <a:endParaRPr lang="en-US" sz="900" dirty="0" smtClean="0"/>
          </a:p>
          <a:p>
            <a:pPr marL="0" indent="0">
              <a:buNone/>
            </a:pPr>
            <a:r>
              <a:rPr lang="en-US" sz="1100" dirty="0"/>
              <a:t>Career:</a:t>
            </a:r>
          </a:p>
          <a:p>
            <a:pPr marL="0" indent="0">
              <a:buNone/>
            </a:pPr>
            <a:r>
              <a:rPr lang="en-US" sz="900" dirty="0" smtClean="0">
                <a:hlinkClick r:id="rId3"/>
              </a:rPr>
              <a:t>http</a:t>
            </a:r>
            <a:r>
              <a:rPr lang="en-US" sz="900" dirty="0">
                <a:hlinkClick r:id="rId3"/>
              </a:rPr>
              <a:t>://</a:t>
            </a:r>
            <a:r>
              <a:rPr lang="en-US" sz="900" dirty="0" smtClean="0">
                <a:hlinkClick r:id="rId3"/>
              </a:rPr>
              <a:t>lifehacker.com/how-to-prepare-your-career-before-having-a-baby-1686911785</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todoist.com/</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calendar.sunrise.am/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3030.binaryhammer.com/</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itunes.apple.com/us/app/microsoft-outlook/id951937596?mt=8</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pomodorotechnique.com/</a:t>
            </a:r>
            <a:endParaRPr lang="en-US" sz="900" dirty="0" smtClean="0"/>
          </a:p>
          <a:p>
            <a:pPr marL="0" indent="0">
              <a:buNone/>
            </a:pPr>
            <a:r>
              <a:rPr lang="en-US" sz="900" dirty="0" smtClean="0">
                <a:hlinkClick r:id="rId9"/>
              </a:rPr>
              <a:t>http</a:t>
            </a:r>
            <a:r>
              <a:rPr lang="en-US" sz="900" dirty="0">
                <a:hlinkClick r:id="rId9"/>
              </a:rPr>
              <a:t>://mtcb.pwop.com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dotnetrocks.com/</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distributedpodcast.com/</a:t>
            </a:r>
            <a:endParaRPr lang="en-US" sz="900" dirty="0" smtClean="0"/>
          </a:p>
          <a:p>
            <a:pPr marL="0" indent="0">
              <a:buNone/>
            </a:pPr>
            <a:r>
              <a:rPr lang="en-US" sz="900" dirty="0" smtClean="0">
                <a:hlinkClick r:id="rId12"/>
              </a:rPr>
              <a:t>http</a:t>
            </a:r>
            <a:r>
              <a:rPr lang="en-US" sz="900" dirty="0">
                <a:hlinkClick r:id="rId12"/>
              </a:rPr>
              <a:t>://hanselminutes.com</a:t>
            </a:r>
            <a:r>
              <a:rPr lang="en-US" sz="900" dirty="0" smtClean="0">
                <a:hlinkClick r:id="rId12"/>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2"/>
              </a:rPr>
              <a:t>http</a:t>
            </a:r>
            <a:r>
              <a:rPr lang="en-US" sz="900" dirty="0">
                <a:hlinkClick r:id="rId2"/>
              </a:rPr>
              <a:t>://</a:t>
            </a:r>
            <a:r>
              <a:rPr lang="en-US" sz="900" dirty="0" smtClean="0">
                <a:hlinkClick r:id="rId2"/>
              </a:rPr>
              <a:t>lifehacker.com/5946947/how-can-i-kid-proof-my-pc-and-gadgets</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www.aap.org/en-us/advocacy-and-policy/aap-health-initiatives/pages/media-and-children.aspx</a:t>
            </a:r>
            <a:endParaRPr lang="en-US" sz="900" dirty="0" smtClean="0"/>
          </a:p>
          <a:p>
            <a:pPr marL="0" indent="0">
              <a:buNone/>
            </a:pPr>
            <a:r>
              <a:rPr lang="en-US" sz="900" dirty="0" smtClean="0">
                <a:hlinkClick r:id="rId4"/>
              </a:rPr>
              <a:t>http</a:t>
            </a:r>
            <a:r>
              <a:rPr lang="en-US" sz="900" dirty="0">
                <a:hlinkClick r:id="rId4"/>
              </a:rPr>
              <a:t>://</a:t>
            </a:r>
            <a:r>
              <a:rPr lang="en-US" sz="900" dirty="0" smtClean="0">
                <a:hlinkClick r:id="rId4"/>
              </a:rPr>
              <a:t>www.nhlbi.nih.gov/health/educational/wecan/reduce-screen-time/tips-to-reduce-screen-time.htm</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www.nytimes.com/2014/09/11/fashion/steve-jobs-apple-was-a-low-tech-parent.html</a:t>
            </a:r>
            <a:endParaRPr lang="en-US" sz="900" dirty="0" smtClean="0"/>
          </a:p>
          <a:p>
            <a:pPr marL="0" indent="0">
              <a:buNone/>
            </a:pPr>
            <a:r>
              <a:rPr lang="en-US" sz="900" dirty="0" smtClean="0">
                <a:hlinkClick r:id="rId6"/>
              </a:rPr>
              <a:t>http</a:t>
            </a:r>
            <a:r>
              <a:rPr lang="en-US" sz="900" dirty="0">
                <a:hlinkClick r:id="rId6"/>
              </a:rPr>
              <a:t>://theunboundedspirit.com/why-steve-jobs-didnt-let-his-kids-use-ipads</a:t>
            </a:r>
            <a:r>
              <a:rPr lang="en-US" sz="900" dirty="0" smtClean="0">
                <a:hlinkClick r:id="rId6"/>
              </a:rPr>
              <a:t>/</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waldorfpeninsula.org/</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www.telegraph.co.uk/education/educationnews/10767878/Infants-unable-to-use-toy-building-blocks-due-to-iPad-addiction.html</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www.sensomotorische-integratie.nl/CrisRowan.pdf</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richardfreed.com/wired-child/</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www.nytimes.com/2011/10/25/us/screen-time-higher-than-ever-for-children-study-finds.html</a:t>
            </a:r>
            <a:endParaRPr lang="en-US" sz="900" dirty="0" smtClean="0"/>
          </a:p>
          <a:p>
            <a:pPr marL="0" indent="0">
              <a:buNone/>
            </a:pPr>
            <a:r>
              <a:rPr lang="en-US" sz="900" dirty="0" smtClean="0">
                <a:hlinkClick r:id="rId12"/>
              </a:rPr>
              <a:t>https</a:t>
            </a:r>
            <a:r>
              <a:rPr lang="en-US" sz="900" dirty="0">
                <a:hlinkClick r:id="rId12"/>
              </a:rPr>
              <a:t>://</a:t>
            </a:r>
            <a:r>
              <a:rPr lang="en-US" sz="900" dirty="0" smtClean="0">
                <a:hlinkClick r:id="rId12"/>
              </a:rPr>
              <a:t>www.commonsensemedia.org/</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www.parentfurther.com/resources/enewsletter/e-parenting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www.bluemanateebooks.com/home/digital_playground_data/screen_time_trends.html</a:t>
            </a:r>
            <a:endParaRPr lang="en-US" sz="900" dirty="0" smtClean="0"/>
          </a:p>
          <a:p>
            <a:pPr marL="0" indent="0">
              <a:buNone/>
            </a:pPr>
            <a:r>
              <a:rPr lang="en-US" sz="900" dirty="0" smtClean="0">
                <a:hlinkClick r:id="rId15"/>
              </a:rPr>
              <a:t>https</a:t>
            </a:r>
            <a:r>
              <a:rPr lang="en-US" sz="900" dirty="0">
                <a:hlinkClick r:id="rId15"/>
              </a:rPr>
              <a:t>://</a:t>
            </a:r>
            <a:r>
              <a:rPr lang="en-US" sz="900" dirty="0" smtClean="0">
                <a:hlinkClick r:id="rId15"/>
              </a:rPr>
              <a:t>www.parentmap.com/article/are-kids-watching-less-common-sense-media-study-spotlights-screen-time-trends</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itunes.apple.com/us/app/kids-media/id504932051?mt=8</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www.commonsensemedia.org/research/zero-to-eight-childrens-media-use-in-america-2013</a:t>
            </a:r>
            <a:endParaRPr lang="en-US" sz="900" dirty="0" smtClean="0"/>
          </a:p>
          <a:p>
            <a:pPr marL="0" indent="0">
              <a:buNone/>
            </a:pPr>
            <a:r>
              <a:rPr lang="en-US" sz="1200" b="1" dirty="0">
                <a:solidFill>
                  <a:schemeClr val="accent4"/>
                </a:solidFill>
              </a:rPr>
              <a:t>Digital </a:t>
            </a:r>
            <a:r>
              <a:rPr lang="en-US" sz="1200" b="1" dirty="0" smtClean="0">
                <a:solidFill>
                  <a:schemeClr val="accent4"/>
                </a:solidFill>
              </a:rPr>
              <a:t>Guardian</a:t>
            </a:r>
          </a:p>
          <a:p>
            <a:pPr marL="0" indent="0">
              <a:buNone/>
            </a:pPr>
            <a:r>
              <a:rPr lang="en-US" sz="900" dirty="0">
                <a:hlinkClick r:id="rId18"/>
              </a:rPr>
              <a:t>https://</a:t>
            </a:r>
            <a:r>
              <a:rPr lang="en-US" sz="900" dirty="0" smtClean="0">
                <a:hlinkClick r:id="rId18"/>
              </a:rPr>
              <a:t>www.commonsensemedia.org/privacy-and-internet-safety/how-do-i-protect-my-kids-privacy-online</a:t>
            </a:r>
            <a:endParaRPr lang="en-US" sz="900" dirty="0" smtClean="0"/>
          </a:p>
          <a:p>
            <a:pPr marL="0" indent="0">
              <a:buNone/>
            </a:pPr>
            <a:r>
              <a:rPr lang="en-US" sz="900" dirty="0" smtClean="0">
                <a:hlinkClick r:id="rId19"/>
              </a:rPr>
              <a:t>http://www.coppa.org/</a:t>
            </a:r>
            <a:endParaRPr lang="en-US" sz="900" dirty="0" smtClean="0"/>
          </a:p>
          <a:p>
            <a:pPr marL="0" indent="0">
              <a:buNone/>
            </a:pPr>
            <a:r>
              <a:rPr lang="en-US" sz="900" dirty="0" smtClean="0">
                <a:hlinkClick r:id="rId20"/>
              </a:rPr>
              <a:t>https</a:t>
            </a:r>
            <a:r>
              <a:rPr lang="en-US" sz="900" dirty="0">
                <a:hlinkClick r:id="rId20"/>
              </a:rPr>
              <a:t>://</a:t>
            </a:r>
            <a:r>
              <a:rPr lang="en-US" sz="900" dirty="0" smtClean="0">
                <a:hlinkClick r:id="rId20"/>
              </a:rPr>
              <a:t>www.snapchat.com/safety</a:t>
            </a:r>
            <a:endParaRPr lang="en-US" sz="900" dirty="0" smtClean="0"/>
          </a:p>
          <a:p>
            <a:pPr marL="0" indent="0">
              <a:buNone/>
            </a:pPr>
            <a:r>
              <a:rPr lang="en-US" sz="900" dirty="0" smtClean="0">
                <a:hlinkClick r:id="rId21"/>
              </a:rPr>
              <a:t>http</a:t>
            </a:r>
            <a:r>
              <a:rPr lang="en-US" sz="900" dirty="0">
                <a:hlinkClick r:id="rId21"/>
              </a:rPr>
              <a:t>://</a:t>
            </a:r>
            <a:r>
              <a:rPr lang="en-US" sz="900" dirty="0" smtClean="0">
                <a:hlinkClick r:id="rId21"/>
              </a:rPr>
              <a:t>www.connectsafely.org/wp-content/uploads/snapchat_parents_guide.pdf</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www.ikeepsafe.org/</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www.saferinternet.org.uk/</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www.connectsafely.org/</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www.connectsafely.org/wp-content/uploads/sc_cyberbullying.pdf</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7"/>
              </a:rPr>
              <a:t>http</a:t>
            </a:r>
            <a:r>
              <a:rPr lang="en-US" sz="900" dirty="0">
                <a:hlinkClick r:id="rId27"/>
              </a:rPr>
              <a:t>://</a:t>
            </a:r>
            <a:r>
              <a:rPr lang="en-US" sz="900" dirty="0" smtClean="0">
                <a:hlinkClick r:id="rId27"/>
              </a:rPr>
              <a:t>allthingsd.com/20130506/can-these-ipad-apps-teach-your-kid-to-code/</a:t>
            </a:r>
            <a:endParaRPr lang="en-US" sz="900" dirty="0" smtClean="0"/>
          </a:p>
          <a:p>
            <a:pPr marL="0" indent="0">
              <a:buNone/>
            </a:pPr>
            <a:r>
              <a:rPr lang="en-US" sz="900" dirty="0" smtClean="0">
                <a:hlinkClick r:id="rId28"/>
              </a:rPr>
              <a:t>https</a:t>
            </a:r>
            <a:r>
              <a:rPr lang="en-US" sz="900" dirty="0">
                <a:hlinkClick r:id="rId28"/>
              </a:rPr>
              <a:t>://</a:t>
            </a:r>
            <a:r>
              <a:rPr lang="en-US" sz="900" dirty="0" smtClean="0">
                <a:hlinkClick r:id="rId28"/>
              </a:rPr>
              <a:t>itunes.apple.com/us/app/kodable/id577673067?mt=8</a:t>
            </a:r>
            <a:endParaRPr lang="en-US" sz="900" dirty="0" smtClean="0"/>
          </a:p>
          <a:p>
            <a:pPr marL="0" indent="0">
              <a:buNone/>
            </a:pPr>
            <a:r>
              <a:rPr lang="en-US" sz="900" dirty="0" smtClean="0">
                <a:hlinkClick r:id="rId29"/>
              </a:rPr>
              <a:t>https</a:t>
            </a:r>
            <a:r>
              <a:rPr lang="en-US" sz="900" dirty="0">
                <a:hlinkClick r:id="rId29"/>
              </a:rPr>
              <a:t>://</a:t>
            </a:r>
            <a:r>
              <a:rPr lang="en-US" sz="900" dirty="0" smtClean="0">
                <a:hlinkClick r:id="rId29"/>
              </a:rPr>
              <a:t>itunes.apple.com/us/app/hopscotch-hd/id617098629?mt=8</a:t>
            </a:r>
            <a:endParaRPr lang="en-US" sz="900" dirty="0" smtClean="0"/>
          </a:p>
          <a:p>
            <a:pPr marL="0" indent="0">
              <a:buNone/>
            </a:pPr>
            <a:r>
              <a:rPr lang="en-US" sz="900" dirty="0" smtClean="0">
                <a:hlinkClick r:id="rId30"/>
              </a:rPr>
              <a:t>http</a:t>
            </a:r>
            <a:r>
              <a:rPr lang="en-US" sz="900" dirty="0">
                <a:hlinkClick r:id="rId30"/>
              </a:rPr>
              <a:t>://</a:t>
            </a:r>
            <a:r>
              <a:rPr lang="en-US" sz="900" dirty="0" smtClean="0">
                <a:hlinkClick r:id="rId30"/>
              </a:rPr>
              <a:t>www.edutopia.org/blog/7-apps-teaching-children-coding-anna-adam</a:t>
            </a:r>
            <a:endParaRPr lang="en-US" sz="900" dirty="0" smtClean="0"/>
          </a:p>
          <a:p>
            <a:pPr marL="0" indent="0">
              <a:buNone/>
            </a:pPr>
            <a:r>
              <a:rPr lang="en-US" sz="900" dirty="0" smtClean="0">
                <a:hlinkClick r:id="rId31"/>
              </a:rPr>
              <a:t>https</a:t>
            </a:r>
            <a:r>
              <a:rPr lang="en-US" sz="900" dirty="0">
                <a:hlinkClick r:id="rId31"/>
              </a:rPr>
              <a:t>://</a:t>
            </a:r>
            <a:r>
              <a:rPr lang="en-US" sz="900" dirty="0" smtClean="0">
                <a:hlinkClick r:id="rId31"/>
              </a:rPr>
              <a:t>scratch.mit.edu/</a:t>
            </a:r>
            <a:endParaRPr lang="en-US" sz="900" dirty="0" smtClean="0"/>
          </a:p>
          <a:p>
            <a:pPr marL="0" indent="0">
              <a:buNone/>
            </a:pPr>
            <a:r>
              <a:rPr lang="en-US" sz="900" dirty="0" smtClean="0">
                <a:hlinkClick r:id="rId32"/>
              </a:rPr>
              <a:t>https</a:t>
            </a:r>
            <a:r>
              <a:rPr lang="en-US" sz="900" dirty="0">
                <a:hlinkClick r:id="rId32"/>
              </a:rPr>
              <a:t>://</a:t>
            </a:r>
            <a:r>
              <a:rPr lang="en-US" sz="900" dirty="0" smtClean="0">
                <a:hlinkClick r:id="rId32"/>
              </a:rPr>
              <a:t>www.gethopscotch.com/</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www.kodable.com/</a:t>
            </a:r>
            <a:endParaRPr lang="en-US" sz="900" dirty="0" smtClean="0"/>
          </a:p>
          <a:p>
            <a:pPr marL="0" indent="0">
              <a:buNone/>
            </a:pPr>
            <a:r>
              <a:rPr lang="en-US" sz="900" dirty="0" smtClean="0">
                <a:hlinkClick r:id="rId34"/>
              </a:rPr>
              <a:t>http</a:t>
            </a:r>
            <a:r>
              <a:rPr lang="en-US" sz="900" dirty="0">
                <a:hlinkClick r:id="rId34"/>
              </a:rPr>
              <a:t>://www.scratchjr.org</a:t>
            </a:r>
            <a:r>
              <a:rPr lang="en-US" sz="900" dirty="0" smtClean="0">
                <a:hlinkClick r:id="rId34"/>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93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purl.org/dc/dcmitype/"/>
    <ds:schemaRef ds:uri="http://schemas.microsoft.com/office/2006/documentManagement/types"/>
    <ds:schemaRef ds:uri="http://schemas.microsoft.com/sharepoint/v3/field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14531</TotalTime>
  <Words>4342</Words>
  <Application>Microsoft Office PowerPoint</Application>
  <PresentationFormat>On-screen Show (16:9)</PresentationFormat>
  <Paragraphs>850</Paragraphs>
  <Slides>54</Slides>
  <Notes>49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baby icons</vt:lpstr>
      <vt:lpstr>Calibri</vt:lpstr>
      <vt:lpstr>FontAwesome</vt:lpstr>
      <vt:lpstr>Roboto Black</vt:lpstr>
      <vt:lpstr>Roboto Bold</vt:lpstr>
      <vt:lpstr>Roboto Light</vt:lpstr>
      <vt:lpstr>Roboto Regular</vt:lpstr>
      <vt:lpstr>Times New Roman</vt:lpstr>
      <vt:lpstr>Office Theme</vt:lpstr>
      <vt:lpstr>Coding with a Baby</vt:lpstr>
      <vt:lpstr>Techniques</vt:lpstr>
      <vt:lpstr>Techniques</vt:lpstr>
      <vt:lpstr>Techniques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Teaching Our Kids</vt:lpstr>
      <vt:lpstr>Teaching Our Kids</vt:lpstr>
      <vt:lpstr>Resources</vt:lpstr>
      <vt:lpstr>Resources</vt:lpstr>
      <vt:lpstr>Resources</vt:lpstr>
      <vt:lpstr>Resources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763</cp:revision>
  <dcterms:created xsi:type="dcterms:W3CDTF">2010-04-12T23:12:02Z</dcterms:created>
  <dcterms:modified xsi:type="dcterms:W3CDTF">2015-04-28T01:40:10Z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